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DC61A5A-A41A-4888-98B0-8695EE28DBD6}"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35792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DC61A5A-A41A-4888-98B0-8695EE28DBD6}"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375541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DC61A5A-A41A-4888-98B0-8695EE28DBD6}"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361893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DC61A5A-A41A-4888-98B0-8695EE28DBD6}"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103484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61A5A-A41A-4888-98B0-8695EE28DBD6}"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333391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DC61A5A-A41A-4888-98B0-8695EE28DBD6}"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134045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DC61A5A-A41A-4888-98B0-8695EE28DBD6}" type="datetimeFigureOut">
              <a:rPr lang="en-IN" smtClean="0"/>
              <a:t>18-01-2023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303361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DC61A5A-A41A-4888-98B0-8695EE28DBD6}"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825954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61A5A-A41A-4888-98B0-8695EE28DBD6}" type="datetimeFigureOut">
              <a:rPr lang="en-IN" smtClean="0"/>
              <a:t>18-01-2023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418827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61A5A-A41A-4888-98B0-8695EE28DBD6}"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419476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61A5A-A41A-4888-98B0-8695EE28DBD6}"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4610CD-2C3F-47DC-92A5-255CEFA9BED2}" type="slidenum">
              <a:rPr lang="en-IN" smtClean="0"/>
              <a:t>‹#›</a:t>
            </a:fld>
            <a:endParaRPr lang="en-IN"/>
          </a:p>
        </p:txBody>
      </p:sp>
    </p:spTree>
    <p:extLst>
      <p:ext uri="{BB962C8B-B14F-4D97-AF65-F5344CB8AC3E}">
        <p14:creationId xmlns:p14="http://schemas.microsoft.com/office/powerpoint/2010/main" val="530513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61A5A-A41A-4888-98B0-8695EE28DBD6}" type="datetimeFigureOut">
              <a:rPr lang="en-IN" smtClean="0"/>
              <a:t>18-01-2023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610CD-2C3F-47DC-92A5-255CEFA9BED2}" type="slidenum">
              <a:rPr lang="en-IN" smtClean="0"/>
              <a:t>‹#›</a:t>
            </a:fld>
            <a:endParaRPr lang="en-IN"/>
          </a:p>
        </p:txBody>
      </p:sp>
    </p:spTree>
    <p:extLst>
      <p:ext uri="{BB962C8B-B14F-4D97-AF65-F5344CB8AC3E}">
        <p14:creationId xmlns:p14="http://schemas.microsoft.com/office/powerpoint/2010/main" val="2365569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CC89EF-9C3C-A14C-C386-111520FF671A}"/>
              </a:ext>
            </a:extLst>
          </p:cNvPr>
          <p:cNvSpPr>
            <a:spLocks noGrp="1"/>
          </p:cNvSpPr>
          <p:nvPr>
            <p:ph type="ctrTitle"/>
          </p:nvPr>
        </p:nvSpPr>
        <p:spPr>
          <a:xfrm>
            <a:off x="428596" y="1122364"/>
            <a:ext cx="8215370" cy="1580197"/>
          </a:xfrm>
        </p:spPr>
        <p:txBody>
          <a:bodyPr>
            <a:normAutofit/>
          </a:bodyPr>
          <a:lstStyle/>
          <a:p>
            <a:r>
              <a:rPr lang="en-IN" dirty="0"/>
              <a:t>KHATRA ADIBASI MAHAVIDYALAYA</a:t>
            </a:r>
          </a:p>
        </p:txBody>
      </p:sp>
      <p:sp>
        <p:nvSpPr>
          <p:cNvPr id="3" name="Subtitle 2">
            <a:extLst>
              <a:ext uri="{FF2B5EF4-FFF2-40B4-BE49-F238E27FC236}">
                <a16:creationId xmlns="" xmlns:a16="http://schemas.microsoft.com/office/drawing/2014/main" id="{674B13CF-4C29-2AE1-C83B-CCD521736E98}"/>
              </a:ext>
            </a:extLst>
          </p:cNvPr>
          <p:cNvSpPr>
            <a:spLocks noGrp="1"/>
          </p:cNvSpPr>
          <p:nvPr>
            <p:ph type="subTitle" idx="1"/>
          </p:nvPr>
        </p:nvSpPr>
        <p:spPr>
          <a:xfrm>
            <a:off x="1143000" y="3078480"/>
            <a:ext cx="6858000" cy="3657600"/>
          </a:xfrm>
        </p:spPr>
        <p:txBody>
          <a:bodyPr>
            <a:normAutofit/>
          </a:bodyPr>
          <a:lstStyle/>
          <a:p>
            <a:r>
              <a:rPr lang="en-IN" sz="3200" dirty="0">
                <a:solidFill>
                  <a:schemeClr val="tx1"/>
                </a:solidFill>
              </a:rPr>
              <a:t>Department – </a:t>
            </a:r>
            <a:r>
              <a:rPr lang="en-IN" b="1" dirty="0" smtClean="0">
                <a:solidFill>
                  <a:schemeClr val="tx1"/>
                </a:solidFill>
              </a:rPr>
              <a:t>Philosophy</a:t>
            </a:r>
            <a:endParaRPr lang="en-IN" sz="3200" b="1" dirty="0">
              <a:solidFill>
                <a:schemeClr val="tx1"/>
              </a:solidFill>
            </a:endParaRPr>
          </a:p>
          <a:p>
            <a:r>
              <a:rPr lang="en-IN" sz="3200" dirty="0">
                <a:solidFill>
                  <a:schemeClr val="tx1"/>
                </a:solidFill>
              </a:rPr>
              <a:t>Session : 2018-19</a:t>
            </a:r>
          </a:p>
          <a:p>
            <a:r>
              <a:rPr lang="en-IN" sz="3200" dirty="0">
                <a:solidFill>
                  <a:schemeClr val="tx1"/>
                </a:solidFill>
              </a:rPr>
              <a:t>Semester: </a:t>
            </a:r>
            <a:r>
              <a:rPr lang="en-IN" sz="3200" dirty="0" smtClean="0">
                <a:solidFill>
                  <a:schemeClr val="tx1"/>
                </a:solidFill>
              </a:rPr>
              <a:t>II</a:t>
            </a:r>
            <a:endParaRPr lang="en-IN" sz="3200" dirty="0">
              <a:solidFill>
                <a:schemeClr val="tx1"/>
              </a:solidFill>
            </a:endParaRPr>
          </a:p>
          <a:p>
            <a:r>
              <a:rPr lang="en-IN" sz="3200" dirty="0">
                <a:solidFill>
                  <a:schemeClr val="tx1"/>
                </a:solidFill>
              </a:rPr>
              <a:t>Subject:  </a:t>
            </a:r>
            <a:r>
              <a:rPr lang="en-IN" dirty="0" smtClean="0">
                <a:solidFill>
                  <a:schemeClr val="tx1"/>
                </a:solidFill>
              </a:rPr>
              <a:t>Histor</a:t>
            </a:r>
            <a:r>
              <a:rPr lang="en-IN" dirty="0" smtClean="0">
                <a:solidFill>
                  <a:schemeClr val="tx1"/>
                </a:solidFill>
              </a:rPr>
              <a:t>y of Western Philosophy</a:t>
            </a:r>
          </a:p>
          <a:p>
            <a:r>
              <a:rPr lang="en-IN" sz="3200" dirty="0" smtClean="0">
                <a:solidFill>
                  <a:schemeClr val="tx1"/>
                </a:solidFill>
              </a:rPr>
              <a:t>Topic - </a:t>
            </a:r>
            <a:r>
              <a:rPr lang="en-IN" dirty="0" smtClean="0">
                <a:solidFill>
                  <a:schemeClr val="tx1"/>
                </a:solidFill>
              </a:rPr>
              <a:t>Method of doubt</a:t>
            </a:r>
            <a:endParaRPr lang="en-IN" sz="3200" dirty="0">
              <a:solidFill>
                <a:schemeClr val="tx1"/>
              </a:solidFill>
            </a:endParaRPr>
          </a:p>
          <a:p>
            <a:r>
              <a:rPr lang="en-IN" sz="3200" dirty="0">
                <a:solidFill>
                  <a:schemeClr val="tx1"/>
                </a:solidFill>
              </a:rPr>
              <a:t>Teacher’s Name: </a:t>
            </a:r>
            <a:r>
              <a:rPr lang="en-IN" sz="3200" dirty="0" smtClean="0">
                <a:solidFill>
                  <a:schemeClr val="tx1"/>
                </a:solidFill>
              </a:rPr>
              <a:t>Rajesh </a:t>
            </a:r>
            <a:r>
              <a:rPr lang="en-IN" sz="3200" dirty="0" err="1" smtClean="0">
                <a:solidFill>
                  <a:schemeClr val="tx1"/>
                </a:solidFill>
              </a:rPr>
              <a:t>Guin</a:t>
            </a:r>
            <a:endParaRPr lang="en-IN" sz="3200" dirty="0">
              <a:solidFill>
                <a:schemeClr val="tx1"/>
              </a:solidFill>
            </a:endParaRPr>
          </a:p>
        </p:txBody>
      </p:sp>
      <p:pic>
        <p:nvPicPr>
          <p:cNvPr id="4" name="Picture 3" descr="Logo&#10;&#10;Description automatically generated">
            <a:extLst>
              <a:ext uri="{FF2B5EF4-FFF2-40B4-BE49-F238E27FC236}">
                <a16:creationId xmlns="" xmlns:a16="http://schemas.microsoft.com/office/drawing/2014/main" id="{23F61905-FA1B-661A-4117-E24B9D2C58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2" y="214290"/>
            <a:ext cx="856203" cy="1079656"/>
          </a:xfrm>
          <a:prstGeom prst="rect">
            <a:avLst/>
          </a:prstGeom>
        </p:spPr>
      </p:pic>
    </p:spTree>
    <p:extLst>
      <p:ext uri="{BB962C8B-B14F-4D97-AF65-F5344CB8AC3E}">
        <p14:creationId xmlns:p14="http://schemas.microsoft.com/office/powerpoint/2010/main" val="376823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470025"/>
          </a:xfrm>
        </p:spPr>
        <p:txBody>
          <a:bodyPr/>
          <a:lstStyle/>
          <a:p>
            <a:r>
              <a:rPr lang="bn-IN" b="1" dirty="0"/>
              <a:t>কার্তেসীয় সংশয় পদ্ধতি </a:t>
            </a:r>
            <a:endParaRPr lang="en-IN" dirty="0"/>
          </a:p>
        </p:txBody>
      </p:sp>
      <p:sp>
        <p:nvSpPr>
          <p:cNvPr id="3" name="Subtitle 2"/>
          <p:cNvSpPr>
            <a:spLocks noGrp="1"/>
          </p:cNvSpPr>
          <p:nvPr>
            <p:ph type="subTitle" idx="1"/>
          </p:nvPr>
        </p:nvSpPr>
        <p:spPr>
          <a:xfrm>
            <a:off x="899592" y="2564904"/>
            <a:ext cx="7200800" cy="3888432"/>
          </a:xfrm>
        </p:spPr>
        <p:txBody>
          <a:bodyPr>
            <a:normAutofit fontScale="92500" lnSpcReduction="20000"/>
          </a:bodyPr>
          <a:lstStyle/>
          <a:p>
            <a:pPr algn="just"/>
            <a:r>
              <a:rPr lang="bn-IN" b="1" dirty="0" smtClean="0"/>
              <a:t>সংশয় পদ্ধতি - </a:t>
            </a:r>
            <a:r>
              <a:rPr lang="bn-IN" dirty="0" smtClean="0">
                <a:solidFill>
                  <a:schemeClr val="tx1"/>
                </a:solidFill>
              </a:rPr>
              <a:t>ডেকার্ট </a:t>
            </a:r>
            <a:r>
              <a:rPr lang="bn-IN" dirty="0">
                <a:solidFill>
                  <a:schemeClr val="tx1"/>
                </a:solidFill>
              </a:rPr>
              <a:t>দর্শনের অনিশ্চয়তা ও বিভ্রান্তি দূর করার জন্য</a:t>
            </a:r>
            <a:r>
              <a:rPr lang="en-IN" dirty="0">
                <a:solidFill>
                  <a:schemeClr val="tx1"/>
                </a:solidFill>
              </a:rPr>
              <a:t>,  </a:t>
            </a:r>
            <a:r>
              <a:rPr lang="bn-IN" dirty="0">
                <a:solidFill>
                  <a:schemeClr val="tx1"/>
                </a:solidFill>
              </a:rPr>
              <a:t>সুনিশ্চিত ও সংশয়াতীত দর্শন রচনা করার জন্য এবং দার্শনিক অনুসন্ধানের জন্য একটি পদ্ধতি উদ্ভাবন করেন</a:t>
            </a:r>
            <a:r>
              <a:rPr lang="hi-IN" dirty="0">
                <a:solidFill>
                  <a:schemeClr val="tx1"/>
                </a:solidFill>
              </a:rPr>
              <a:t>। </a:t>
            </a:r>
            <a:r>
              <a:rPr lang="bn-IN" dirty="0">
                <a:solidFill>
                  <a:schemeClr val="tx1"/>
                </a:solidFill>
              </a:rPr>
              <a:t>ডেকার্টের এই পদ্ধতির দুটি রূপ আছে</a:t>
            </a:r>
            <a:r>
              <a:rPr lang="hi-IN" dirty="0">
                <a:solidFill>
                  <a:schemeClr val="tx1"/>
                </a:solidFill>
              </a:rPr>
              <a:t>। </a:t>
            </a:r>
            <a:r>
              <a:rPr lang="bn-IN" dirty="0">
                <a:solidFill>
                  <a:schemeClr val="tx1"/>
                </a:solidFill>
              </a:rPr>
              <a:t>এগুলি হল</a:t>
            </a:r>
            <a:r>
              <a:rPr lang="en-IN" dirty="0">
                <a:solidFill>
                  <a:schemeClr val="tx1"/>
                </a:solidFill>
              </a:rPr>
              <a:t> - </a:t>
            </a:r>
            <a:r>
              <a:rPr lang="bn-IN" dirty="0">
                <a:solidFill>
                  <a:schemeClr val="tx1"/>
                </a:solidFill>
              </a:rPr>
              <a:t>সংশয় পদ্ধতি কার্তেসীয় সংশয় পদ্ধতি</a:t>
            </a:r>
            <a:r>
              <a:rPr lang="en-IN" dirty="0">
                <a:solidFill>
                  <a:schemeClr val="tx1"/>
                </a:solidFill>
              </a:rPr>
              <a:t> ( Method of doubt)  </a:t>
            </a:r>
            <a:r>
              <a:rPr lang="bn-IN" dirty="0">
                <a:solidFill>
                  <a:schemeClr val="tx1"/>
                </a:solidFill>
              </a:rPr>
              <a:t>এবং অবরোহী পদ্ধতি</a:t>
            </a:r>
            <a:r>
              <a:rPr lang="en-IN" dirty="0">
                <a:solidFill>
                  <a:schemeClr val="tx1"/>
                </a:solidFill>
              </a:rPr>
              <a:t> (Deductive method)</a:t>
            </a:r>
            <a:r>
              <a:rPr lang="hi-IN" dirty="0">
                <a:solidFill>
                  <a:schemeClr val="tx1"/>
                </a:solidFill>
              </a:rPr>
              <a:t>। </a:t>
            </a:r>
            <a:r>
              <a:rPr lang="bn-IN" dirty="0">
                <a:solidFill>
                  <a:schemeClr val="tx1"/>
                </a:solidFill>
              </a:rPr>
              <a:t>এখন আমরা ডেকার্টের সংশয় পদ্ধতি বা কার্তেসীয় সংশয় পদ্ধতি নিয়ে আলোচনা করব</a:t>
            </a:r>
            <a:r>
              <a:rPr lang="hi-IN" dirty="0">
                <a:solidFill>
                  <a:schemeClr val="tx1"/>
                </a:solidFill>
              </a:rPr>
              <a:t>।</a:t>
            </a:r>
            <a:endParaRPr lang="en-IN" dirty="0">
              <a:solidFill>
                <a:schemeClr val="tx1"/>
              </a:solidFill>
            </a:endParaRPr>
          </a:p>
        </p:txBody>
      </p:sp>
    </p:spTree>
    <p:extLst>
      <p:ext uri="{BB962C8B-B14F-4D97-AF65-F5344CB8AC3E}">
        <p14:creationId xmlns:p14="http://schemas.microsoft.com/office/powerpoint/2010/main" val="63237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latin typeface="Shonar Bangla" pitchFamily="18" charset="0"/>
                <a:cs typeface="Shonar Bangla" pitchFamily="18" charset="0"/>
              </a:rPr>
              <a:t>স্পষ্টতা ও বিবিক্ততা</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p:txBody>
          <a:bodyPr/>
          <a:lstStyle/>
          <a:p>
            <a:r>
              <a:rPr lang="bn-IN" dirty="0" smtClean="0">
                <a:latin typeface="Shonar Bangla" pitchFamily="18" charset="0"/>
                <a:cs typeface="Shonar Bangla" pitchFamily="18" charset="0"/>
              </a:rPr>
              <a:t> ডেকার্ট বলেন সংশয়ের থেকে যাবতীয় দার্শনিক অনুসন্ধান করতে হবে। সংশয় সাময়িক, চূড়ান্ত নয়। সবকিছুতে সংশয় তখনই করা যায় যতক্ষণ না সেসব স্পষ্ট ( </a:t>
            </a:r>
            <a:r>
              <a:rPr lang="en-IN" dirty="0" smtClean="0">
                <a:latin typeface="Shonar Bangla" pitchFamily="18" charset="0"/>
                <a:cs typeface="Shonar Bangla" pitchFamily="18" charset="0"/>
              </a:rPr>
              <a:t>clear ) </a:t>
            </a:r>
            <a:r>
              <a:rPr lang="bn-IN" dirty="0" smtClean="0">
                <a:latin typeface="Shonar Bangla" pitchFamily="18" charset="0"/>
                <a:cs typeface="Shonar Bangla" pitchFamily="18" charset="0"/>
              </a:rPr>
              <a:t>এবং বিবিক্ত (</a:t>
            </a:r>
            <a:r>
              <a:rPr lang="en-IN" dirty="0" smtClean="0">
                <a:latin typeface="Shonar Bangla" pitchFamily="18" charset="0"/>
                <a:cs typeface="Shonar Bangla" pitchFamily="18" charset="0"/>
              </a:rPr>
              <a:t>distinct ) </a:t>
            </a:r>
            <a:r>
              <a:rPr lang="bn-IN" dirty="0" smtClean="0">
                <a:latin typeface="Shonar Bangla" pitchFamily="18" charset="0"/>
                <a:cs typeface="Shonar Bangla" pitchFamily="18" charset="0"/>
              </a:rPr>
              <a:t>হয়। এর থেকে বোঝা যায় যে, কোন কিছু স্পষ্ট না হওয়া, বিবিক্ত না হওয়া হল সংশয়ের ভিত্তি। কিন্তু 'কোন কিছু স্পষ্ট ও বিবিক্ত' বলতে কী বোঝায় ? 'কোন কিছু স্পষ্ট' - বলতে বোঝায় তা যা সাক্ষাৎ উপায়েও সরাসরি আমাদের মনে বা ইন্দ্রিয় প্রত্যক্ষে উপস্থিত হয় বা প্রকাশিত হয়। আর 'কোন কিছু বিবিক্ত' বলতে বোঝায় তার যা অসম্পৃক্ত ও যথাযথ অন্য বস্তু থেকে স্বতন্ত্র পৃথক ও স্পষ্ট।</a:t>
            </a:r>
            <a:endParaRPr lang="en-IN" dirty="0">
              <a:latin typeface="Shonar Bangla" pitchFamily="18" charset="0"/>
              <a:cs typeface="Shonar Bangla" pitchFamily="18" charset="0"/>
            </a:endParaRPr>
          </a:p>
        </p:txBody>
      </p:sp>
    </p:spTree>
    <p:extLst>
      <p:ext uri="{BB962C8B-B14F-4D97-AF65-F5344CB8AC3E}">
        <p14:creationId xmlns:p14="http://schemas.microsoft.com/office/powerpoint/2010/main" val="20378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latin typeface="Shonar Bangla" pitchFamily="18" charset="0"/>
                <a:cs typeface="Shonar Bangla" pitchFamily="18" charset="0"/>
              </a:rPr>
              <a:t>সংশয়ের বিভাগ </a:t>
            </a:r>
            <a:endParaRPr lang="en-IN" dirty="0"/>
          </a:p>
        </p:txBody>
      </p:sp>
      <p:sp>
        <p:nvSpPr>
          <p:cNvPr id="3" name="Content Placeholder 2"/>
          <p:cNvSpPr>
            <a:spLocks noGrp="1"/>
          </p:cNvSpPr>
          <p:nvPr>
            <p:ph idx="1"/>
          </p:nvPr>
        </p:nvSpPr>
        <p:spPr/>
        <p:txBody>
          <a:bodyPr/>
          <a:lstStyle/>
          <a:p>
            <a:r>
              <a:rPr lang="bn-IN" dirty="0" smtClean="0">
                <a:latin typeface="Shonar Bangla" pitchFamily="18" charset="0"/>
                <a:cs typeface="Shonar Bangla" pitchFamily="18" charset="0"/>
              </a:rPr>
              <a:t>এখন যা স্পষ্ট ও বিবিক্ত নয় তা সংশয়াতীত নয়</a:t>
            </a:r>
            <a:r>
              <a:rPr lang="en-IN" dirty="0" smtClean="0">
                <a:latin typeface="Shonar Bangla" pitchFamily="18" charset="0"/>
                <a:cs typeface="Shonar Bangla" pitchFamily="18" charset="0"/>
              </a:rPr>
              <a:t>, </a:t>
            </a:r>
            <a:r>
              <a:rPr lang="bn-IN" dirty="0" smtClean="0">
                <a:latin typeface="Shonar Bangla" pitchFamily="18" charset="0"/>
                <a:cs typeface="Shonar Bangla" pitchFamily="18" charset="0"/>
              </a:rPr>
              <a:t>ফলে তাতে সংশয় করা যায় বলে ডেকার্ট মত প্রকাশ করেছেন</a:t>
            </a:r>
            <a:r>
              <a:rPr lang="hi-IN" dirty="0" smtClean="0">
                <a:latin typeface="Shonar Bangla" pitchFamily="18" charset="0"/>
              </a:rPr>
              <a:t>। </a:t>
            </a:r>
            <a:r>
              <a:rPr lang="bn-IN" dirty="0" smtClean="0">
                <a:latin typeface="Shonar Bangla" pitchFamily="18" charset="0"/>
                <a:cs typeface="Shonar Bangla" pitchFamily="18" charset="0"/>
              </a:rPr>
              <a:t>তার মতে সংশয় দুই প্রকারের</a:t>
            </a:r>
            <a:r>
              <a:rPr lang="en-IN" dirty="0" smtClean="0">
                <a:latin typeface="Shonar Bangla" pitchFamily="18" charset="0"/>
                <a:cs typeface="Shonar Bangla" pitchFamily="18" charset="0"/>
              </a:rPr>
              <a:t> : (</a:t>
            </a:r>
            <a:r>
              <a:rPr lang="bn-IN" dirty="0" smtClean="0">
                <a:latin typeface="Shonar Bangla" pitchFamily="18" charset="0"/>
                <a:cs typeface="Shonar Bangla" pitchFamily="18" charset="0"/>
              </a:rPr>
              <a:t>১</a:t>
            </a:r>
            <a:r>
              <a:rPr lang="en-IN" dirty="0" smtClean="0">
                <a:latin typeface="Shonar Bangla" pitchFamily="18" charset="0"/>
                <a:cs typeface="Shonar Bangla" pitchFamily="18" charset="0"/>
              </a:rPr>
              <a:t>) </a:t>
            </a:r>
            <a:r>
              <a:rPr lang="bn-IN" dirty="0" smtClean="0">
                <a:latin typeface="Shonar Bangla" pitchFamily="18" charset="0"/>
                <a:cs typeface="Shonar Bangla" pitchFamily="18" charset="0"/>
              </a:rPr>
              <a:t>বিবেচনামূলক সংশয়</a:t>
            </a:r>
            <a:r>
              <a:rPr lang="en-IN" dirty="0" smtClean="0">
                <a:latin typeface="Shonar Bangla" pitchFamily="18" charset="0"/>
                <a:cs typeface="Shonar Bangla" pitchFamily="18" charset="0"/>
              </a:rPr>
              <a:t> (speculative doubt) </a:t>
            </a:r>
            <a:r>
              <a:rPr lang="bn-IN" dirty="0" smtClean="0">
                <a:latin typeface="Shonar Bangla" pitchFamily="18" charset="0"/>
                <a:cs typeface="Shonar Bangla" pitchFamily="18" charset="0"/>
              </a:rPr>
              <a:t>এবং</a:t>
            </a:r>
            <a:r>
              <a:rPr lang="en-IN" dirty="0" smtClean="0">
                <a:latin typeface="Shonar Bangla" pitchFamily="18" charset="0"/>
                <a:cs typeface="Shonar Bangla" pitchFamily="18" charset="0"/>
              </a:rPr>
              <a:t> (</a:t>
            </a:r>
            <a:r>
              <a:rPr lang="bn-IN" dirty="0" smtClean="0">
                <a:latin typeface="Shonar Bangla" pitchFamily="18" charset="0"/>
                <a:cs typeface="Shonar Bangla" pitchFamily="18" charset="0"/>
              </a:rPr>
              <a:t>২</a:t>
            </a:r>
            <a:r>
              <a:rPr lang="en-IN" dirty="0" smtClean="0">
                <a:latin typeface="Shonar Bangla" pitchFamily="18" charset="0"/>
                <a:cs typeface="Shonar Bangla" pitchFamily="18" charset="0"/>
              </a:rPr>
              <a:t>) </a:t>
            </a:r>
            <a:r>
              <a:rPr lang="bn-IN" dirty="0" smtClean="0">
                <a:latin typeface="Shonar Bangla" pitchFamily="18" charset="0"/>
                <a:cs typeface="Shonar Bangla" pitchFamily="18" charset="0"/>
              </a:rPr>
              <a:t>অতিরঞ্জিত সংশয়</a:t>
            </a:r>
            <a:r>
              <a:rPr lang="en-IN" dirty="0" smtClean="0">
                <a:latin typeface="Shonar Bangla" pitchFamily="18" charset="0"/>
                <a:cs typeface="Shonar Bangla" pitchFamily="18" charset="0"/>
              </a:rPr>
              <a:t> (</a:t>
            </a:r>
            <a:r>
              <a:rPr lang="en-IN" dirty="0" err="1" smtClean="0">
                <a:latin typeface="Shonar Bangla" pitchFamily="18" charset="0"/>
                <a:cs typeface="Shonar Bangla" pitchFamily="18" charset="0"/>
              </a:rPr>
              <a:t>hyperboleic</a:t>
            </a:r>
            <a:r>
              <a:rPr lang="en-IN" dirty="0" smtClean="0">
                <a:latin typeface="Shonar Bangla" pitchFamily="18" charset="0"/>
                <a:cs typeface="Shonar Bangla" pitchFamily="18" charset="0"/>
              </a:rPr>
              <a:t> doubt) </a:t>
            </a:r>
            <a:r>
              <a:rPr lang="hi-IN" dirty="0" smtClean="0">
                <a:latin typeface="Shonar Bangla" pitchFamily="18" charset="0"/>
              </a:rPr>
              <a:t>।</a:t>
            </a:r>
            <a:endParaRPr lang="en-IN" dirty="0" smtClean="0">
              <a:latin typeface="Shonar Bangla" pitchFamily="18" charset="0"/>
              <a:cs typeface="Shonar Bangla" pitchFamily="18" charset="0"/>
            </a:endParaRPr>
          </a:p>
          <a:p>
            <a:endParaRPr lang="en-IN" dirty="0"/>
          </a:p>
        </p:txBody>
      </p:sp>
    </p:spTree>
    <p:extLst>
      <p:ext uri="{BB962C8B-B14F-4D97-AF65-F5344CB8AC3E}">
        <p14:creationId xmlns:p14="http://schemas.microsoft.com/office/powerpoint/2010/main" val="1471036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latin typeface="Shonar Bangla" pitchFamily="18" charset="0"/>
                <a:cs typeface="Shonar Bangla" pitchFamily="18" charset="0"/>
              </a:rPr>
              <a:t>বিবেচনামূলক সংশয়</a:t>
            </a:r>
            <a:endParaRPr lang="en-IN" dirty="0"/>
          </a:p>
        </p:txBody>
      </p:sp>
      <p:sp>
        <p:nvSpPr>
          <p:cNvPr id="3" name="Content Placeholder 2"/>
          <p:cNvSpPr>
            <a:spLocks noGrp="1"/>
          </p:cNvSpPr>
          <p:nvPr>
            <p:ph idx="1"/>
          </p:nvPr>
        </p:nvSpPr>
        <p:spPr/>
        <p:txBody>
          <a:bodyPr>
            <a:normAutofit fontScale="70000" lnSpcReduction="20000"/>
          </a:bodyPr>
          <a:lstStyle/>
          <a:p>
            <a:r>
              <a:rPr lang="bn-IN" dirty="0"/>
              <a:t>বিবেচনামূলক সংশয়</a:t>
            </a:r>
            <a:r>
              <a:rPr lang="en-IN" dirty="0"/>
              <a:t> (speculative doubt) - </a:t>
            </a:r>
            <a:r>
              <a:rPr lang="bn-IN" dirty="0"/>
              <a:t>ডেকার্টের মতে ইন্দ্রিয় প্রত্যক্ষের প্রাপ্ত জগত সম্পর্কে আমরা বিবেচনামূলক সংশয় করতে পারি</a:t>
            </a:r>
            <a:r>
              <a:rPr lang="hi-IN" dirty="0"/>
              <a:t>। </a:t>
            </a:r>
            <a:r>
              <a:rPr lang="bn-IN" dirty="0"/>
              <a:t>এই জাতীয় সংশয়ের পক্ষে যুক্তি হল ভ্রম প্রত্যক্ষ ও অমূলপ্রত্যক্ষ</a:t>
            </a:r>
            <a:r>
              <a:rPr lang="hi-IN" dirty="0"/>
              <a:t>। </a:t>
            </a:r>
            <a:r>
              <a:rPr lang="bn-IN" dirty="0"/>
              <a:t>ভ্রম প্রত্যক্ষে আমরা কোন বস্তুতে বিরোধী ধর্ম প্রত্যক্ষ করি</a:t>
            </a:r>
            <a:r>
              <a:rPr lang="en-IN" dirty="0"/>
              <a:t> ; </a:t>
            </a:r>
            <a:r>
              <a:rPr lang="bn-IN" dirty="0"/>
              <a:t>যেমন</a:t>
            </a:r>
            <a:r>
              <a:rPr lang="en-IN" dirty="0"/>
              <a:t> - </a:t>
            </a:r>
            <a:r>
              <a:rPr lang="bn-IN" dirty="0"/>
              <a:t>কোন সোজা কাঠি জলে ডোবালে বাঁকা দেখায়</a:t>
            </a:r>
            <a:r>
              <a:rPr lang="hi-IN" dirty="0"/>
              <a:t>। </a:t>
            </a:r>
            <a:r>
              <a:rPr lang="bn-IN" dirty="0"/>
              <a:t>আর অমূল প্রত্যক্ষের বেলায় যেখানে কোনো বস্তু নেই সেখানেও কোন বস্তু দেখা যায়</a:t>
            </a:r>
            <a:r>
              <a:rPr lang="en-IN" dirty="0"/>
              <a:t> ; </a:t>
            </a:r>
            <a:r>
              <a:rPr lang="bn-IN" dirty="0"/>
              <a:t>যেমন মত্ত ব্যক্তি দেখে ঘরের মধ্যে ছায়ার নাচন</a:t>
            </a:r>
            <a:r>
              <a:rPr lang="hi-IN" dirty="0"/>
              <a:t>। </a:t>
            </a:r>
            <a:r>
              <a:rPr lang="bn-IN" dirty="0"/>
              <a:t>এইসব ভ্রান্ত প্রত্যক্ষ থেকে বলা যায় যে</a:t>
            </a:r>
            <a:r>
              <a:rPr lang="en-IN" dirty="0"/>
              <a:t>, </a:t>
            </a:r>
            <a:r>
              <a:rPr lang="bn-IN" dirty="0"/>
              <a:t>ইন্দ্রিয় প্রত্যক্ষের জগত নিঃসন্দেহে বিশ্বাসযোগ্য নয়</a:t>
            </a:r>
            <a:r>
              <a:rPr lang="hi-IN" dirty="0"/>
              <a:t>। </a:t>
            </a:r>
            <a:r>
              <a:rPr lang="bn-IN" dirty="0"/>
              <a:t>যাকে আমরা ইন্দ্রিয়প্রত্যক্ষগম্য প্রকৃত জগতে বলি</a:t>
            </a:r>
            <a:r>
              <a:rPr lang="en-IN" dirty="0"/>
              <a:t>, </a:t>
            </a:r>
            <a:r>
              <a:rPr lang="bn-IN" dirty="0"/>
              <a:t>তা আসলে ভ্রম প্রত্যক্ষের</a:t>
            </a:r>
            <a:r>
              <a:rPr lang="en-IN" dirty="0"/>
              <a:t>, </a:t>
            </a:r>
            <a:r>
              <a:rPr lang="bn-IN" dirty="0"/>
              <a:t>অমূল প্রত্যক্ষের স্বপ্নের জগত</a:t>
            </a:r>
            <a:r>
              <a:rPr lang="hi-IN" dirty="0"/>
              <a:t>। </a:t>
            </a:r>
            <a:r>
              <a:rPr lang="bn-IN" dirty="0"/>
              <a:t>এমনও হতে পারে যে</a:t>
            </a:r>
            <a:r>
              <a:rPr lang="en-IN" dirty="0"/>
              <a:t>, '</a:t>
            </a:r>
            <a:r>
              <a:rPr lang="bn-IN" dirty="0"/>
              <a:t>কোন প্রতারক দ্বৈত</a:t>
            </a:r>
            <a:r>
              <a:rPr lang="en-IN" dirty="0"/>
              <a:t>', '</a:t>
            </a:r>
            <a:r>
              <a:rPr lang="bn-IN" dirty="0"/>
              <a:t>দুষ্টু প্রতিভা</a:t>
            </a:r>
            <a:r>
              <a:rPr lang="en-IN" dirty="0"/>
              <a:t>' </a:t>
            </a:r>
            <a:r>
              <a:rPr lang="bn-IN" dirty="0"/>
              <a:t>আমাদের ইন্দ্রিয় গোচরে নিয়তই অপ্রাকৃত জিনিস উপস্থিত করছে</a:t>
            </a:r>
            <a:r>
              <a:rPr lang="hi-IN" dirty="0"/>
              <a:t>। </a:t>
            </a:r>
            <a:r>
              <a:rPr lang="bn-IN" dirty="0"/>
              <a:t>এর ফলে আমাদের কেবলি ভ্রান্তি ঘটছে </a:t>
            </a:r>
            <a:r>
              <a:rPr lang="hi-IN" dirty="0"/>
              <a:t>। </a:t>
            </a:r>
            <a:r>
              <a:rPr lang="bn-IN" dirty="0"/>
              <a:t>ডেকার্ট এমন বলেন যে</a:t>
            </a:r>
            <a:r>
              <a:rPr lang="en-IN" dirty="0"/>
              <a:t>, </a:t>
            </a:r>
            <a:r>
              <a:rPr lang="bn-IN" dirty="0"/>
              <a:t>ঘুমের মধ্যেও তিনি ভ্রান্ত প্রত্যক্ষের দ্বারা প্রতারিত হয়েছেন</a:t>
            </a:r>
            <a:r>
              <a:rPr lang="hi-IN" dirty="0"/>
              <a:t>। </a:t>
            </a:r>
            <a:r>
              <a:rPr lang="bn-IN" dirty="0"/>
              <a:t>এইসব যুক্তিকে ইন্দ্রিয় জগত সম্পর্কে আমরা কখনো সুনিশ্চিত</a:t>
            </a:r>
            <a:r>
              <a:rPr lang="en-IN" dirty="0"/>
              <a:t>, </a:t>
            </a:r>
            <a:r>
              <a:rPr lang="bn-IN" dirty="0"/>
              <a:t>সংশয়াতীত জ্ঞানলাভ করতে পারিনা বলে ডেকার্ট অভিমত ব্যক্ত করেছেন</a:t>
            </a:r>
            <a:r>
              <a:rPr lang="hi-IN" dirty="0"/>
              <a:t>।</a:t>
            </a:r>
            <a:endParaRPr lang="en-IN" dirty="0"/>
          </a:p>
          <a:p>
            <a:endParaRPr lang="en-IN" dirty="0"/>
          </a:p>
        </p:txBody>
      </p:sp>
    </p:spTree>
    <p:extLst>
      <p:ext uri="{BB962C8B-B14F-4D97-AF65-F5344CB8AC3E}">
        <p14:creationId xmlns:p14="http://schemas.microsoft.com/office/powerpoint/2010/main" val="3879372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latin typeface="Shonar Bangla" pitchFamily="18" charset="0"/>
                <a:cs typeface="Shonar Bangla" pitchFamily="18" charset="0"/>
              </a:rPr>
              <a:t>অতিরঞ্জিত সংশয়</a:t>
            </a:r>
            <a:endParaRPr lang="en-IN" dirty="0"/>
          </a:p>
        </p:txBody>
      </p:sp>
      <p:sp>
        <p:nvSpPr>
          <p:cNvPr id="3" name="Content Placeholder 2"/>
          <p:cNvSpPr>
            <a:spLocks noGrp="1"/>
          </p:cNvSpPr>
          <p:nvPr>
            <p:ph idx="1"/>
          </p:nvPr>
        </p:nvSpPr>
        <p:spPr/>
        <p:txBody>
          <a:bodyPr>
            <a:normAutofit fontScale="77500" lnSpcReduction="20000"/>
          </a:bodyPr>
          <a:lstStyle/>
          <a:p>
            <a:r>
              <a:rPr lang="bn-IN" dirty="0"/>
              <a:t>অতিরঞ্জিত সংশয়</a:t>
            </a:r>
            <a:r>
              <a:rPr lang="en-IN" dirty="0"/>
              <a:t> (</a:t>
            </a:r>
            <a:r>
              <a:rPr lang="en-IN" dirty="0" err="1"/>
              <a:t>hyperboleic</a:t>
            </a:r>
            <a:r>
              <a:rPr lang="en-IN" dirty="0"/>
              <a:t> doubt) - </a:t>
            </a:r>
            <a:r>
              <a:rPr lang="bn-IN" dirty="0"/>
              <a:t>কেবলমাত্র ইন্দ্রিয়গম্য জগত সম্পর্কেই যে সংশয় করা যায় তা নয়</a:t>
            </a:r>
            <a:r>
              <a:rPr lang="en-IN" dirty="0"/>
              <a:t>; </a:t>
            </a:r>
            <a:r>
              <a:rPr lang="bn-IN" dirty="0"/>
              <a:t>বুদ্ধিগম্য সত্য</a:t>
            </a:r>
            <a:r>
              <a:rPr lang="en-IN" dirty="0"/>
              <a:t>, </a:t>
            </a:r>
            <a:r>
              <a:rPr lang="bn-IN" dirty="0"/>
              <a:t>গাণিতিক সত্য সম্পর্কেও সংশয় করা যায় বলে ডেকার্ট জানিয়েছেন</a:t>
            </a:r>
            <a:r>
              <a:rPr lang="hi-IN" dirty="0"/>
              <a:t>। </a:t>
            </a:r>
            <a:r>
              <a:rPr lang="bn-IN" dirty="0"/>
              <a:t>ডেকার্টের মতে</a:t>
            </a:r>
            <a:r>
              <a:rPr lang="en-IN" dirty="0"/>
              <a:t>, </a:t>
            </a:r>
            <a:r>
              <a:rPr lang="bn-IN" dirty="0"/>
              <a:t>গাণিতিক সত্য</a:t>
            </a:r>
            <a:r>
              <a:rPr lang="en-IN" dirty="0"/>
              <a:t>-</a:t>
            </a:r>
            <a:r>
              <a:rPr lang="bn-IN" dirty="0"/>
              <a:t>ও সুনিশ্চিত নয়</a:t>
            </a:r>
            <a:r>
              <a:rPr lang="en-IN" dirty="0"/>
              <a:t>, </a:t>
            </a:r>
            <a:r>
              <a:rPr lang="bn-IN" dirty="0"/>
              <a:t>এই জাতীয় সত্যেও সংশয় করা যায়</a:t>
            </a:r>
            <a:r>
              <a:rPr lang="hi-IN" dirty="0"/>
              <a:t>। </a:t>
            </a:r>
            <a:r>
              <a:rPr lang="bn-IN" dirty="0"/>
              <a:t>তার মতে</a:t>
            </a:r>
            <a:r>
              <a:rPr lang="en-IN" dirty="0"/>
              <a:t>, </a:t>
            </a:r>
            <a:r>
              <a:rPr lang="bn-IN" dirty="0"/>
              <a:t>যখনই আমরা তিন ও দুই যোগ করার বা চতুর্ভুজের বাহুগুলি গোনার চেষ্টা করি তখনই ঈশ্বর আমাদের ভুল করতে বাধ্য করেন</a:t>
            </a:r>
            <a:r>
              <a:rPr lang="hi-IN" dirty="0"/>
              <a:t>। </a:t>
            </a:r>
            <a:r>
              <a:rPr lang="bn-IN" dirty="0"/>
              <a:t>তবে ঈশ্বর হয়তো এতটা দয়াহীন নন</a:t>
            </a:r>
            <a:r>
              <a:rPr lang="en-IN" dirty="0"/>
              <a:t> ‌</a:t>
            </a:r>
            <a:r>
              <a:rPr lang="hi-IN" dirty="0"/>
              <a:t>। </a:t>
            </a:r>
            <a:r>
              <a:rPr lang="bn-IN" dirty="0"/>
              <a:t>কিন্তু এমনতো হতে পারে যে এক চতুর প্রতারক</a:t>
            </a:r>
            <a:r>
              <a:rPr lang="en-IN" dirty="0"/>
              <a:t>, </a:t>
            </a:r>
            <a:r>
              <a:rPr lang="bn-IN" dirty="0"/>
              <a:t>মন্দ দানব তার কলাকৌশল প্রয়োগ করে আমাদের বিপদে চালিত করে</a:t>
            </a:r>
            <a:r>
              <a:rPr lang="en-IN" dirty="0"/>
              <a:t>, </a:t>
            </a:r>
            <a:r>
              <a:rPr lang="bn-IN" dirty="0"/>
              <a:t>চিরন্তন বলে গৃহীত সত্য গুলিকে বদলে দেয়</a:t>
            </a:r>
            <a:r>
              <a:rPr lang="hi-IN" dirty="0"/>
              <a:t>। </a:t>
            </a:r>
            <a:r>
              <a:rPr lang="bn-IN" dirty="0"/>
              <a:t>দেয় এমন ভাবে যে</a:t>
            </a:r>
            <a:r>
              <a:rPr lang="en-IN" dirty="0"/>
              <a:t> '</a:t>
            </a:r>
            <a:r>
              <a:rPr lang="bn-IN" dirty="0"/>
              <a:t>তিন যোগ দুই সমান পাঁচ</a:t>
            </a:r>
            <a:r>
              <a:rPr lang="en-IN" dirty="0"/>
              <a:t>', '</a:t>
            </a:r>
            <a:r>
              <a:rPr lang="bn-IN" dirty="0"/>
              <a:t>চতুর্ভুজের চারবাহু</a:t>
            </a:r>
            <a:r>
              <a:rPr lang="en-IN" dirty="0"/>
              <a:t>' </a:t>
            </a:r>
            <a:r>
              <a:rPr lang="bn-IN" dirty="0"/>
              <a:t>প্রভৃতি গাণিতিক সত্যেও আমাদের সংশয় থাকে</a:t>
            </a:r>
            <a:r>
              <a:rPr lang="hi-IN" dirty="0"/>
              <a:t>।</a:t>
            </a:r>
            <a:endParaRPr lang="en-IN" dirty="0"/>
          </a:p>
          <a:p>
            <a:pPr marL="0" indent="0">
              <a:buNone/>
            </a:pPr>
            <a:endParaRPr lang="en-IN" dirty="0"/>
          </a:p>
        </p:txBody>
      </p:sp>
    </p:spTree>
    <p:extLst>
      <p:ext uri="{BB962C8B-B14F-4D97-AF65-F5344CB8AC3E}">
        <p14:creationId xmlns:p14="http://schemas.microsoft.com/office/powerpoint/2010/main" val="385717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উপসংহার</a:t>
            </a:r>
            <a:endParaRPr lang="en-IN" dirty="0"/>
          </a:p>
        </p:txBody>
      </p:sp>
      <p:sp>
        <p:nvSpPr>
          <p:cNvPr id="3" name="Content Placeholder 2"/>
          <p:cNvSpPr>
            <a:spLocks noGrp="1"/>
          </p:cNvSpPr>
          <p:nvPr>
            <p:ph idx="1"/>
          </p:nvPr>
        </p:nvSpPr>
        <p:spPr/>
        <p:txBody>
          <a:bodyPr/>
          <a:lstStyle/>
          <a:p>
            <a:pPr algn="just"/>
            <a:r>
              <a:rPr lang="bn-IN" dirty="0" smtClean="0"/>
              <a:t>ডেকার্ট সংশয় পদ্ধতিকে সত্য আবিষ্কারের একমাত্র পথ বলে মনে করতেন। কিন্তু প্রশ্ন হলো এরকম মনে করার পক্ষে যুক্তি কী ? এর উত্তরে কেউ কেউ বলেন যে এরকম মনে করার পক্ষে ডেকার্টের কোনো যুক্তিই নেই। সম্ভবত তিনি গণিতের দ্বারা অতিমাত্রায় প্রভাবিত হয় দার্শনিক নিশ্চয়তা লাভের চেষ্টা করেছিলেন। এই চেষ্টা আসলে তার পক্ষে এক ভিত্তিহীন দার্শনিক উচ্চাকাঙ্ক্ষা ছাড়া আর কিছু নয়।</a:t>
            </a:r>
            <a:endParaRPr lang="en-IN" dirty="0"/>
          </a:p>
        </p:txBody>
      </p:sp>
    </p:spTree>
    <p:extLst>
      <p:ext uri="{BB962C8B-B14F-4D97-AF65-F5344CB8AC3E}">
        <p14:creationId xmlns:p14="http://schemas.microsoft.com/office/powerpoint/2010/main" val="251653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628</Words>
  <Application>Microsoft Office PowerPoint</Application>
  <PresentationFormat>On-screen Show (4:3)</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KHATRA ADIBASI MAHAVIDYALAYA</vt:lpstr>
      <vt:lpstr>কার্তেসীয় সংশয় পদ্ধতি </vt:lpstr>
      <vt:lpstr>স্পষ্টতা ও বিবিক্ততা</vt:lpstr>
      <vt:lpstr>সংশয়ের বিভাগ </vt:lpstr>
      <vt:lpstr>বিবেচনামূলক সংশয়</vt:lpstr>
      <vt:lpstr>অতিরঞ্জিত সংশয়</vt:lpstr>
      <vt:lpstr>উপসংহার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কার্তেসীয় সংশয় পদ্ধতি</dc:title>
  <dc:creator>USER</dc:creator>
  <cp:lastModifiedBy>USER</cp:lastModifiedBy>
  <cp:revision>2</cp:revision>
  <dcterms:created xsi:type="dcterms:W3CDTF">2023-01-18T15:09:20Z</dcterms:created>
  <dcterms:modified xsi:type="dcterms:W3CDTF">2023-01-18T15:25:20Z</dcterms:modified>
</cp:coreProperties>
</file>